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</p:sldMasterIdLst>
  <p:notesMasterIdLst>
    <p:notesMasterId r:id="rId7"/>
  </p:notesMasterIdLst>
  <p:handoutMasterIdLst>
    <p:handoutMasterId r:id="rId8"/>
  </p:handoutMasterIdLst>
  <p:sldIdLst>
    <p:sldId id="328" r:id="rId2"/>
    <p:sldId id="319" r:id="rId3"/>
    <p:sldId id="320" r:id="rId4"/>
    <p:sldId id="321" r:id="rId5"/>
    <p:sldId id="326" r:id="rId6"/>
  </p:sldIdLst>
  <p:sldSz cx="9144000" cy="6858000" type="screen4x3"/>
  <p:notesSz cx="9939338" cy="6805613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3" userDrawn="1">
          <p15:clr>
            <a:srgbClr val="A4A3A4"/>
          </p15:clr>
        </p15:guide>
        <p15:guide id="2" pos="313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20"/>
    <p:restoredTop sz="79627"/>
  </p:normalViewPr>
  <p:slideViewPr>
    <p:cSldViewPr snapToGrid="0">
      <p:cViewPr varScale="1">
        <p:scale>
          <a:sx n="101" d="100"/>
          <a:sy n="101" d="100"/>
        </p:scale>
        <p:origin x="234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2160" y="-90"/>
      </p:cViewPr>
      <p:guideLst>
        <p:guide orient="horz" pos="2143"/>
        <p:guide pos="313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3FE5F0C1-4FAD-4A40-994C-4B903199762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C3E21F66-C4A7-C247-90CF-F98E77B0230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9278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6" name="Rectangle 4">
            <a:extLst>
              <a:ext uri="{FF2B5EF4-FFF2-40B4-BE49-F238E27FC236}">
                <a16:creationId xmlns:a16="http://schemas.microsoft.com/office/drawing/2014/main" id="{0BFD1245-DD13-6748-80B3-9EA9295590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46430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2816DBEE-BD97-8843-8993-ECECC97D986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9278" y="646430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7FB5620C-7DD6-F747-99F7-60128BE0420D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D416C1C3-1B63-394A-A96C-7B63BB69C74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C53478D-B6CB-7549-9D52-4AF184C9F9B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626960" y="0"/>
            <a:ext cx="4310059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0050EC89-16EA-B849-9037-C00B07EC6DB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67075" y="511175"/>
            <a:ext cx="3405188" cy="2552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4581" name="Rectangle 5">
            <a:extLst>
              <a:ext uri="{FF2B5EF4-FFF2-40B4-BE49-F238E27FC236}">
                <a16:creationId xmlns:a16="http://schemas.microsoft.com/office/drawing/2014/main" id="{32B882EE-82CA-C240-96C0-A027066D0DF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4631" y="3232693"/>
            <a:ext cx="7952397" cy="3062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4582" name="Rectangle 6">
            <a:extLst>
              <a:ext uri="{FF2B5EF4-FFF2-40B4-BE49-F238E27FC236}">
                <a16:creationId xmlns:a16="http://schemas.microsoft.com/office/drawing/2014/main" id="{021801AD-7A67-D041-B951-928C86FEC3B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463213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83" name="Rectangle 7">
            <a:extLst>
              <a:ext uri="{FF2B5EF4-FFF2-40B4-BE49-F238E27FC236}">
                <a16:creationId xmlns:a16="http://schemas.microsoft.com/office/drawing/2014/main" id="{E23328B9-0C20-C847-B793-45335ABD47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6960" y="6463213"/>
            <a:ext cx="4310059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51ACA60E-D25D-6849-8D18-87E26A9E180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Good afternoon everyone</a:t>
            </a:r>
            <a:endParaRPr kumimoji="1" lang="ja-JP" altLang="en-US"/>
          </a:p>
          <a:p>
            <a:r>
              <a:rPr kumimoji="1" lang="en-US" altLang="ja-JP" dirty="0"/>
              <a:t>I‘m </a:t>
            </a:r>
            <a:r>
              <a:rPr kumimoji="1" lang="en-US" altLang="ja-JP" dirty="0" err="1"/>
              <a:t>masanari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yamamoto</a:t>
            </a:r>
            <a:endParaRPr kumimoji="1" lang="en-US" altLang="ja-JP" dirty="0"/>
          </a:p>
          <a:p>
            <a:r>
              <a:rPr kumimoji="1" lang="en-US" altLang="ja-JP" dirty="0"/>
              <a:t>I‘d like to talk to you about </a:t>
            </a:r>
            <a:r>
              <a:rPr lang="fr-FR" altLang="ja-JP" dirty="0"/>
              <a:t>Smart </a:t>
            </a:r>
            <a:r>
              <a:rPr lang="fr-FR" altLang="ja-JP" dirty="0" err="1"/>
              <a:t>Contract-Based</a:t>
            </a:r>
            <a:r>
              <a:rPr lang="fr-FR" altLang="ja-JP" dirty="0"/>
              <a:t> Access Control for the Internet of </a:t>
            </a:r>
            <a:r>
              <a:rPr lang="fr-FR" altLang="ja-JP" dirty="0" err="1"/>
              <a:t>Things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7904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First, I’d like to talk to you about our </a:t>
            </a:r>
            <a:r>
              <a:rPr kumimoji="1" lang="en-US" altLang="ja-JP" dirty="0" err="1"/>
              <a:t>reserach</a:t>
            </a:r>
            <a:r>
              <a:rPr kumimoji="1" lang="en-US" altLang="ja-JP" dirty="0"/>
              <a:t> background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54595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200" dirty="0"/>
              <a:t>We use the blockchain which is a distributed ledger to achieve a distributed access control.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27342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41887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In poster section we’d like to show you our demo video.</a:t>
            </a:r>
          </a:p>
          <a:p>
            <a:r>
              <a:rPr kumimoji="1" lang="en-US" altLang="ja-JP" dirty="0"/>
              <a:t>If we can construct private network 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25632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0D11619-8F33-D748-B8EE-AC426B191F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42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6858001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5" name="Picture 8" descr="Ｒロゴマーク(背景なし）">
            <a:extLst>
              <a:ext uri="{FF2B5EF4-FFF2-40B4-BE49-F238E27FC236}">
                <a16:creationId xmlns:a16="http://schemas.microsoft.com/office/drawing/2014/main" id="{193E9173-F422-C044-9329-EA0669AC8E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6">
            <a:extLst>
              <a:ext uri="{FF2B5EF4-FFF2-40B4-BE49-F238E27FC236}">
                <a16:creationId xmlns:a16="http://schemas.microsoft.com/office/drawing/2014/main" id="{310C6A35-B1A0-3A47-B322-8F179AFC0C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98975" y="42863"/>
            <a:ext cx="3560763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  <p:sp>
        <p:nvSpPr>
          <p:cNvPr id="124109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8175" y="1514475"/>
            <a:ext cx="7772400" cy="2057400"/>
          </a:xfrm>
        </p:spPr>
        <p:txBody>
          <a:bodyPr/>
          <a:lstStyle>
            <a:lvl1pPr>
              <a:defRPr sz="5400"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/>
              <a:t>マスタ タイトルの書式設定</a:t>
            </a:r>
          </a:p>
        </p:txBody>
      </p:sp>
      <p:sp>
        <p:nvSpPr>
          <p:cNvPr id="124109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258888" y="4098925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 dirty="0"/>
              <a:t>マスタ サブタイトルの書式設定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331147F-5DCD-0E4F-84DD-B3CB502D83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182C612-2C09-9D44-B361-9AC0EB3261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スライド番号プレースホルダー 1">
            <a:extLst>
              <a:ext uri="{FF2B5EF4-FFF2-40B4-BE49-F238E27FC236}">
                <a16:creationId xmlns:a16="http://schemas.microsoft.com/office/drawing/2014/main" id="{029A375A-626D-8346-B1A2-CDD353B17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99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D11FC6A6-251A-1A4E-95D1-3A43B5E6A31D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385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1">
            <a:extLst>
              <a:ext uri="{FF2B5EF4-FFF2-40B4-BE49-F238E27FC236}">
                <a16:creationId xmlns:a16="http://schemas.microsoft.com/office/drawing/2014/main" id="{8E90A03E-ACB7-2149-A98C-E2A263CE1A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BF1F963-BD6B-644A-B352-6AC5913BD479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920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E015CC-181B-A342-B348-A58C7100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1BB51522-66EC-EF4E-89B0-ABBCCE001E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9144000" cy="64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DB10D9B-E9FC-A247-8094-6CE10FB15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765175"/>
            <a:ext cx="9144000" cy="609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grpSp>
        <p:nvGrpSpPr>
          <p:cNvPr id="1029" name="Group 6">
            <a:extLst>
              <a:ext uri="{FF2B5EF4-FFF2-40B4-BE49-F238E27FC236}">
                <a16:creationId xmlns:a16="http://schemas.microsoft.com/office/drawing/2014/main" id="{8F508DA8-B4D6-A14E-968F-FA8D88B81A8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0" y="1588"/>
            <a:ext cx="547688" cy="582612"/>
            <a:chOff x="1727" y="866"/>
            <a:chExt cx="129" cy="157"/>
          </a:xfrm>
        </p:grpSpPr>
        <p:sp>
          <p:nvSpPr>
            <p:cNvPr id="1035" name="Freeform 7">
              <a:extLst>
                <a:ext uri="{FF2B5EF4-FFF2-40B4-BE49-F238E27FC236}">
                  <a16:creationId xmlns:a16="http://schemas.microsoft.com/office/drawing/2014/main" id="{8E088ECE-F35B-864A-A352-AD3886511EDF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27" y="866"/>
              <a:ext cx="41" cy="59"/>
            </a:xfrm>
            <a:custGeom>
              <a:avLst/>
              <a:gdLst>
                <a:gd name="T0" fmla="*/ 0 w 83"/>
                <a:gd name="T1" fmla="*/ 1 h 117"/>
                <a:gd name="T2" fmla="*/ 0 w 83"/>
                <a:gd name="T3" fmla="*/ 0 h 117"/>
                <a:gd name="T4" fmla="*/ 0 w 83"/>
                <a:gd name="T5" fmla="*/ 1 h 117"/>
                <a:gd name="T6" fmla="*/ 0 w 83"/>
                <a:gd name="T7" fmla="*/ 1 h 11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3" h="117">
                  <a:moveTo>
                    <a:pt x="83" y="28"/>
                  </a:moveTo>
                  <a:lnTo>
                    <a:pt x="27" y="0"/>
                  </a:lnTo>
                  <a:lnTo>
                    <a:pt x="0" y="117"/>
                  </a:lnTo>
                  <a:lnTo>
                    <a:pt x="83" y="2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6" name="Freeform 8">
              <a:extLst>
                <a:ext uri="{FF2B5EF4-FFF2-40B4-BE49-F238E27FC236}">
                  <a16:creationId xmlns:a16="http://schemas.microsoft.com/office/drawing/2014/main" id="{F9013CDB-DE0C-9A47-AC76-74A5C2CEA03B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86" y="894"/>
              <a:ext cx="70" cy="49"/>
            </a:xfrm>
            <a:custGeom>
              <a:avLst/>
              <a:gdLst>
                <a:gd name="T0" fmla="*/ 0 w 140"/>
                <a:gd name="T1" fmla="*/ 1 h 98"/>
                <a:gd name="T2" fmla="*/ 1 w 140"/>
                <a:gd name="T3" fmla="*/ 0 h 98"/>
                <a:gd name="T4" fmla="*/ 1 w 140"/>
                <a:gd name="T5" fmla="*/ 1 h 98"/>
                <a:gd name="T6" fmla="*/ 0 w 140"/>
                <a:gd name="T7" fmla="*/ 1 h 9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0" h="98">
                  <a:moveTo>
                    <a:pt x="0" y="98"/>
                  </a:moveTo>
                  <a:lnTo>
                    <a:pt x="118" y="0"/>
                  </a:lnTo>
                  <a:lnTo>
                    <a:pt x="140" y="49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7" name="Freeform 9">
              <a:extLst>
                <a:ext uri="{FF2B5EF4-FFF2-40B4-BE49-F238E27FC236}">
                  <a16:creationId xmlns:a16="http://schemas.microsoft.com/office/drawing/2014/main" id="{C11C3559-AA28-8F45-A259-D90A71CA12BE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72" y="998"/>
              <a:ext cx="73" cy="25"/>
            </a:xfrm>
            <a:custGeom>
              <a:avLst/>
              <a:gdLst>
                <a:gd name="T0" fmla="*/ 0 w 145"/>
                <a:gd name="T1" fmla="*/ 1 h 49"/>
                <a:gd name="T2" fmla="*/ 1 w 145"/>
                <a:gd name="T3" fmla="*/ 0 h 49"/>
                <a:gd name="T4" fmla="*/ 1 w 145"/>
                <a:gd name="T5" fmla="*/ 1 h 49"/>
                <a:gd name="T6" fmla="*/ 0 w 145"/>
                <a:gd name="T7" fmla="*/ 1 h 4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5" h="49">
                  <a:moveTo>
                    <a:pt x="0" y="7"/>
                  </a:moveTo>
                  <a:lnTo>
                    <a:pt x="145" y="0"/>
                  </a:lnTo>
                  <a:lnTo>
                    <a:pt x="131" y="4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1030" name="Freeform 10">
            <a:extLst>
              <a:ext uri="{FF2B5EF4-FFF2-40B4-BE49-F238E27FC236}">
                <a16:creationId xmlns:a16="http://schemas.microsoft.com/office/drawing/2014/main" id="{E4839216-AE15-F346-BA7C-C10D1DDC48F9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300788"/>
            <a:ext cx="206375" cy="203200"/>
          </a:xfrm>
          <a:custGeom>
            <a:avLst/>
            <a:gdLst>
              <a:gd name="T0" fmla="*/ 2147483647 w 130"/>
              <a:gd name="T1" fmla="*/ 0 h 128"/>
              <a:gd name="T2" fmla="*/ 2147483647 w 130"/>
              <a:gd name="T3" fmla="*/ 2147483647 h 128"/>
              <a:gd name="T4" fmla="*/ 2147483647 w 130"/>
              <a:gd name="T5" fmla="*/ 2147483647 h 128"/>
              <a:gd name="T6" fmla="*/ 2147483647 w 130"/>
              <a:gd name="T7" fmla="*/ 2147483647 h 128"/>
              <a:gd name="T8" fmla="*/ 2147483647 w 130"/>
              <a:gd name="T9" fmla="*/ 2147483647 h 128"/>
              <a:gd name="T10" fmla="*/ 2147483647 w 130"/>
              <a:gd name="T11" fmla="*/ 2147483647 h 128"/>
              <a:gd name="T12" fmla="*/ 2147483647 w 130"/>
              <a:gd name="T13" fmla="*/ 2147483647 h 128"/>
              <a:gd name="T14" fmla="*/ 2147483647 w 130"/>
              <a:gd name="T15" fmla="*/ 2147483647 h 128"/>
              <a:gd name="T16" fmla="*/ 0 w 130"/>
              <a:gd name="T17" fmla="*/ 2147483647 h 128"/>
              <a:gd name="T18" fmla="*/ 0 w 130"/>
              <a:gd name="T19" fmla="*/ 2147483647 h 128"/>
              <a:gd name="T20" fmla="*/ 2147483647 w 130"/>
              <a:gd name="T21" fmla="*/ 2147483647 h 128"/>
              <a:gd name="T22" fmla="*/ 2147483647 w 130"/>
              <a:gd name="T23" fmla="*/ 2147483647 h 128"/>
              <a:gd name="T24" fmla="*/ 2147483647 w 130"/>
              <a:gd name="T25" fmla="*/ 2147483647 h 128"/>
              <a:gd name="T26" fmla="*/ 2147483647 w 130"/>
              <a:gd name="T27" fmla="*/ 2147483647 h 128"/>
              <a:gd name="T28" fmla="*/ 2147483647 w 130"/>
              <a:gd name="T29" fmla="*/ 2147483647 h 128"/>
              <a:gd name="T30" fmla="*/ 2147483647 w 130"/>
              <a:gd name="T31" fmla="*/ 2147483647 h 128"/>
              <a:gd name="T32" fmla="*/ 2147483647 w 130"/>
              <a:gd name="T33" fmla="*/ 2147483647 h 128"/>
              <a:gd name="T34" fmla="*/ 2147483647 w 130"/>
              <a:gd name="T35" fmla="*/ 2147483647 h 128"/>
              <a:gd name="T36" fmla="*/ 2147483647 w 130"/>
              <a:gd name="T37" fmla="*/ 2147483647 h 128"/>
              <a:gd name="T38" fmla="*/ 2147483647 w 130"/>
              <a:gd name="T39" fmla="*/ 2147483647 h 128"/>
              <a:gd name="T40" fmla="*/ 2147483647 w 130"/>
              <a:gd name="T41" fmla="*/ 2147483647 h 128"/>
              <a:gd name="T42" fmla="*/ 2147483647 w 130"/>
              <a:gd name="T43" fmla="*/ 2147483647 h 128"/>
              <a:gd name="T44" fmla="*/ 2147483647 w 130"/>
              <a:gd name="T45" fmla="*/ 2147483647 h 128"/>
              <a:gd name="T46" fmla="*/ 2147483647 w 130"/>
              <a:gd name="T47" fmla="*/ 2147483647 h 128"/>
              <a:gd name="T48" fmla="*/ 2147483647 w 130"/>
              <a:gd name="T49" fmla="*/ 2147483647 h 128"/>
              <a:gd name="T50" fmla="*/ 2147483647 w 130"/>
              <a:gd name="T51" fmla="*/ 2147483647 h 128"/>
              <a:gd name="T52" fmla="*/ 2147483647 w 130"/>
              <a:gd name="T53" fmla="*/ 2147483647 h 128"/>
              <a:gd name="T54" fmla="*/ 2147483647 w 130"/>
              <a:gd name="T55" fmla="*/ 0 h 12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30" h="128">
                <a:moveTo>
                  <a:pt x="103" y="0"/>
                </a:moveTo>
                <a:lnTo>
                  <a:pt x="130" y="128"/>
                </a:lnTo>
                <a:lnTo>
                  <a:pt x="125" y="126"/>
                </a:lnTo>
                <a:lnTo>
                  <a:pt x="111" y="121"/>
                </a:lnTo>
                <a:lnTo>
                  <a:pt x="92" y="111"/>
                </a:lnTo>
                <a:lnTo>
                  <a:pt x="68" y="103"/>
                </a:lnTo>
                <a:lnTo>
                  <a:pt x="41" y="94"/>
                </a:lnTo>
                <a:lnTo>
                  <a:pt x="19" y="90"/>
                </a:lnTo>
                <a:lnTo>
                  <a:pt x="0" y="93"/>
                </a:lnTo>
                <a:lnTo>
                  <a:pt x="0" y="72"/>
                </a:lnTo>
                <a:lnTo>
                  <a:pt x="12" y="70"/>
                </a:lnTo>
                <a:lnTo>
                  <a:pt x="24" y="66"/>
                </a:lnTo>
                <a:lnTo>
                  <a:pt x="38" y="66"/>
                </a:lnTo>
                <a:lnTo>
                  <a:pt x="51" y="67"/>
                </a:lnTo>
                <a:lnTo>
                  <a:pt x="65" y="70"/>
                </a:lnTo>
                <a:lnTo>
                  <a:pt x="78" y="78"/>
                </a:lnTo>
                <a:lnTo>
                  <a:pt x="81" y="74"/>
                </a:lnTo>
                <a:lnTo>
                  <a:pt x="81" y="58"/>
                </a:lnTo>
                <a:lnTo>
                  <a:pt x="82" y="37"/>
                </a:lnTo>
                <a:lnTo>
                  <a:pt x="82" y="29"/>
                </a:lnTo>
                <a:lnTo>
                  <a:pt x="80" y="29"/>
                </a:lnTo>
                <a:lnTo>
                  <a:pt x="77" y="27"/>
                </a:lnTo>
                <a:lnTo>
                  <a:pt x="76" y="22"/>
                </a:lnTo>
                <a:lnTo>
                  <a:pt x="75" y="19"/>
                </a:lnTo>
                <a:lnTo>
                  <a:pt x="76" y="15"/>
                </a:lnTo>
                <a:lnTo>
                  <a:pt x="79" y="10"/>
                </a:lnTo>
                <a:lnTo>
                  <a:pt x="89" y="6"/>
                </a:lnTo>
                <a:lnTo>
                  <a:pt x="103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1031" name="Freeform 11">
            <a:extLst>
              <a:ext uri="{FF2B5EF4-FFF2-40B4-BE49-F238E27FC236}">
                <a16:creationId xmlns:a16="http://schemas.microsoft.com/office/drawing/2014/main" id="{4564AF04-0A84-C243-ABF8-9CA04A074D7E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270625"/>
            <a:ext cx="74612" cy="136525"/>
          </a:xfrm>
          <a:custGeom>
            <a:avLst/>
            <a:gdLst>
              <a:gd name="T0" fmla="*/ 2147483647 w 47"/>
              <a:gd name="T1" fmla="*/ 0 h 86"/>
              <a:gd name="T2" fmla="*/ 2147483647 w 47"/>
              <a:gd name="T3" fmla="*/ 2147483647 h 86"/>
              <a:gd name="T4" fmla="*/ 0 w 47"/>
              <a:gd name="T5" fmla="*/ 2147483647 h 86"/>
              <a:gd name="T6" fmla="*/ 0 w 47"/>
              <a:gd name="T7" fmla="*/ 2147483647 h 86"/>
              <a:gd name="T8" fmla="*/ 2147483647 w 47"/>
              <a:gd name="T9" fmla="*/ 2147483647 h 86"/>
              <a:gd name="T10" fmla="*/ 2147483647 w 47"/>
              <a:gd name="T11" fmla="*/ 2147483647 h 86"/>
              <a:gd name="T12" fmla="*/ 2147483647 w 47"/>
              <a:gd name="T13" fmla="*/ 2147483647 h 86"/>
              <a:gd name="T14" fmla="*/ 2147483647 w 47"/>
              <a:gd name="T15" fmla="*/ 2147483647 h 86"/>
              <a:gd name="T16" fmla="*/ 2147483647 w 47"/>
              <a:gd name="T17" fmla="*/ 2147483647 h 86"/>
              <a:gd name="T18" fmla="*/ 2147483647 w 47"/>
              <a:gd name="T19" fmla="*/ 2147483647 h 86"/>
              <a:gd name="T20" fmla="*/ 2147483647 w 47"/>
              <a:gd name="T21" fmla="*/ 0 h 8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47" h="86">
                <a:moveTo>
                  <a:pt x="37" y="0"/>
                </a:moveTo>
                <a:lnTo>
                  <a:pt x="15" y="37"/>
                </a:lnTo>
                <a:lnTo>
                  <a:pt x="0" y="59"/>
                </a:lnTo>
                <a:lnTo>
                  <a:pt x="0" y="86"/>
                </a:lnTo>
                <a:lnTo>
                  <a:pt x="8" y="82"/>
                </a:lnTo>
                <a:lnTo>
                  <a:pt x="20" y="73"/>
                </a:lnTo>
                <a:lnTo>
                  <a:pt x="33" y="63"/>
                </a:lnTo>
                <a:lnTo>
                  <a:pt x="42" y="51"/>
                </a:lnTo>
                <a:lnTo>
                  <a:pt x="47" y="36"/>
                </a:lnTo>
                <a:lnTo>
                  <a:pt x="46" y="19"/>
                </a:lnTo>
                <a:lnTo>
                  <a:pt x="37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1032" name="Picture 12" descr="Ｒロゴマーク(背景なし）">
            <a:extLst>
              <a:ext uri="{FF2B5EF4-FFF2-40B4-BE49-F238E27FC236}">
                <a16:creationId xmlns:a16="http://schemas.microsoft.com/office/drawing/2014/main" id="{18FD0C1E-D4D8-D641-866A-20B74475FE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1DBA48F-73AE-BA4A-84D7-4F69E2072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10A8193-0EB0-A54E-85F8-FA315243C9DC}" type="slidenum">
              <a:rPr lang="ja-JP" altLang="en-US"/>
              <a:pPr/>
              <a:t>‹#›</a:t>
            </a:fld>
            <a:endParaRPr lang="ja-JP" altLang="en-US"/>
          </a:p>
        </p:txBody>
      </p:sp>
      <p:sp>
        <p:nvSpPr>
          <p:cNvPr id="13" name="Text Box 16">
            <a:extLst>
              <a:ext uri="{FF2B5EF4-FFF2-40B4-BE49-F238E27FC236}">
                <a16:creationId xmlns:a16="http://schemas.microsoft.com/office/drawing/2014/main" id="{13C1D357-6C46-AC41-8E70-D3C0224410D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944813" y="6503988"/>
            <a:ext cx="3560762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9" r:id="rId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u"/>
        <a:defRPr kumimoji="1"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618E18-FB89-594F-A090-C52231E8C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altLang="ja-JP" dirty="0"/>
              <a:t>Smart </a:t>
            </a:r>
            <a:r>
              <a:rPr lang="fr-FR" altLang="ja-JP" dirty="0" err="1"/>
              <a:t>Contract-Based</a:t>
            </a:r>
            <a:r>
              <a:rPr lang="fr-FR" altLang="ja-JP" dirty="0"/>
              <a:t> Access Control for the Internet of </a:t>
            </a:r>
            <a:r>
              <a:rPr lang="fr-FR" altLang="ja-JP" dirty="0" err="1"/>
              <a:t>Things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22E8F92-E63F-CF4C-8DD7-AE7CAC2E42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Masanari Yamamoto</a:t>
            </a:r>
          </a:p>
          <a:p>
            <a:r>
              <a:rPr lang="en-US" altLang="ja-JP" dirty="0"/>
              <a:t>Yuta Nakamura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837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タイトル 1">
            <a:extLst>
              <a:ext uri="{FF2B5EF4-FFF2-40B4-BE49-F238E27FC236}">
                <a16:creationId xmlns:a16="http://schemas.microsoft.com/office/drawing/2014/main" id="{0EB09679-BEE7-3B4F-9BF3-F3EA02A13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Background</a:t>
            </a:r>
            <a:endParaRPr lang="ja-JP" altLang="en-US" dirty="0"/>
          </a:p>
        </p:txBody>
      </p:sp>
      <p:sp>
        <p:nvSpPr>
          <p:cNvPr id="6146" name="スライド番号プレースホルダー 1">
            <a:extLst>
              <a:ext uri="{FF2B5EF4-FFF2-40B4-BE49-F238E27FC236}">
                <a16:creationId xmlns:a16="http://schemas.microsoft.com/office/drawing/2014/main" id="{5B6AE466-BC1E-4848-AA79-2685278F8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CC1D519-A29D-9740-A31F-3F913D2F82A3}" type="slidenum">
              <a:rPr lang="ja-JP" altLang="en-US" sz="1200"/>
              <a:pPr/>
              <a:t>2</a:t>
            </a:fld>
            <a:endParaRPr lang="ja-JP" altLang="en-US" sz="120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9C39A8F3-8496-2345-8233-92FFF1988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5175"/>
            <a:ext cx="9144000" cy="6092825"/>
          </a:xfrm>
        </p:spPr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Thanks to the rapid advance of networking technologies, a huge number of objects are being connected to the Internet (e.g. IoT)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Strict access control has to be implemented into </a:t>
            </a:r>
            <a:r>
              <a:rPr lang="en-US" altLang="ja-JP" sz="2800" dirty="0" err="1"/>
              <a:t>loT</a:t>
            </a:r>
            <a:r>
              <a:rPr lang="en-US" altLang="ja-JP" sz="2800" dirty="0"/>
              <a:t> systems 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Smart lock system for home doors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Automatic operation vehicle control devices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However, traditional centralized access control schemes have crucial issues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When adversaries hack centralized access control schemes,</a:t>
            </a:r>
            <a:r>
              <a:rPr lang="ja-JP" altLang="en-US" sz="2000"/>
              <a:t> </a:t>
            </a:r>
            <a:r>
              <a:rPr lang="en-US" altLang="ja-JP" sz="2000" dirty="0"/>
              <a:t>they can tamper with access control policies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If the centralized server breaks down, the system is not available (e.g. Someone can’t enter his/her house)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6E4A3B-A675-434E-8220-62810579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Objective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4252B7-34D6-EF43-A37D-C8C1A7063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We propose a distributed access control scheme</a:t>
            </a:r>
            <a:br>
              <a:rPr lang="en-US" altLang="ja-JP" sz="2800" dirty="0"/>
            </a:br>
            <a:r>
              <a:rPr lang="en-US" altLang="ja-JP" sz="2800" dirty="0"/>
              <a:t> based on </a:t>
            </a:r>
            <a:r>
              <a:rPr lang="en-US" altLang="ja-JP" sz="2800" baseline="30000" dirty="0"/>
              <a:t>[Y. </a:t>
            </a:r>
            <a:r>
              <a:rPr lang="en-US" altLang="ja-JP" sz="2800" baseline="30000" dirty="0" err="1"/>
              <a:t>Zhang,et.al</a:t>
            </a:r>
            <a:r>
              <a:rPr lang="en-US" altLang="ja-JP" sz="2800" baseline="30000" dirty="0"/>
              <a:t>, 2018]</a:t>
            </a:r>
          </a:p>
          <a:p>
            <a:pPr marL="0" indent="0">
              <a:buNone/>
              <a:defRPr/>
            </a:pPr>
            <a:endParaRPr lang="ja-JP" altLang="en-US"/>
          </a:p>
        </p:txBody>
      </p:sp>
      <p:sp>
        <p:nvSpPr>
          <p:cNvPr id="7171" name="スライド番号プレースホルダー 3">
            <a:extLst>
              <a:ext uri="{FF2B5EF4-FFF2-40B4-BE49-F238E27FC236}">
                <a16:creationId xmlns:a16="http://schemas.microsoft.com/office/drawing/2014/main" id="{25C6F5E8-7E34-524B-9804-F8FBB04B51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2262311-ACB2-7B4E-8884-27B14AC6D632}" type="slidenum">
              <a:rPr lang="ja-JP" altLang="en-US" sz="1200"/>
              <a:pPr/>
              <a:t>3</a:t>
            </a:fld>
            <a:endParaRPr lang="ja-JP" altLang="en-US" sz="1200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4E5E2F3C-D2BC-6349-9662-B12E1B3B2BA4}"/>
              </a:ext>
            </a:extLst>
          </p:cNvPr>
          <p:cNvGrpSpPr/>
          <p:nvPr/>
        </p:nvGrpSpPr>
        <p:grpSpPr>
          <a:xfrm>
            <a:off x="437171" y="1656656"/>
            <a:ext cx="8656028" cy="5094819"/>
            <a:chOff x="437171" y="1453359"/>
            <a:chExt cx="9110415" cy="5296376"/>
          </a:xfrm>
        </p:grpSpPr>
        <p:pic>
          <p:nvPicPr>
            <p:cNvPr id="10" name="グラフィックス 9" descr="Computer">
              <a:extLst>
                <a:ext uri="{FF2B5EF4-FFF2-40B4-BE49-F238E27FC236}">
                  <a16:creationId xmlns:a16="http://schemas.microsoft.com/office/drawing/2014/main" id="{26AEDBE2-C625-1A4A-9296-4ED39C8B8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506086" y="4967489"/>
              <a:ext cx="914400" cy="914400"/>
            </a:xfrm>
            <a:prstGeom prst="rect">
              <a:avLst/>
            </a:prstGeom>
          </p:spPr>
        </p:pic>
        <p:pic>
          <p:nvPicPr>
            <p:cNvPr id="12" name="グラフィックス 11" descr="SmartPhone">
              <a:extLst>
                <a:ext uri="{FF2B5EF4-FFF2-40B4-BE49-F238E27FC236}">
                  <a16:creationId xmlns:a16="http://schemas.microsoft.com/office/drawing/2014/main" id="{FD51627F-8909-9840-8D9E-0DBAF11C9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737061" y="5099022"/>
              <a:ext cx="639762" cy="639762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D0EE3166-53D2-1745-B89A-A38AD89EB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8524" y="1860328"/>
              <a:ext cx="1149242" cy="1149242"/>
            </a:xfrm>
            <a:prstGeom prst="rect">
              <a:avLst/>
            </a:prstGeom>
          </p:spPr>
        </p:pic>
        <p:pic>
          <p:nvPicPr>
            <p:cNvPr id="18" name="グラフィックス 17" descr="SecurityCamera">
              <a:extLst>
                <a:ext uri="{FF2B5EF4-FFF2-40B4-BE49-F238E27FC236}">
                  <a16:creationId xmlns:a16="http://schemas.microsoft.com/office/drawing/2014/main" id="{EDF50B27-94E1-284A-AA9E-46634D9A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220636" y="5859165"/>
              <a:ext cx="664523" cy="664523"/>
            </a:xfrm>
            <a:prstGeom prst="rect">
              <a:avLst/>
            </a:prstGeom>
          </p:spPr>
        </p:pic>
        <p:pic>
          <p:nvPicPr>
            <p:cNvPr id="24" name="グラフィックス 23" descr="Key">
              <a:extLst>
                <a:ext uri="{FF2B5EF4-FFF2-40B4-BE49-F238E27FC236}">
                  <a16:creationId xmlns:a16="http://schemas.microsoft.com/office/drawing/2014/main" id="{C404CCD6-1BA3-0345-BF1A-CA0C74C5F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37171" y="5919853"/>
              <a:ext cx="437536" cy="437536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5C0E9BD2-0C2D-594F-8F51-5F0D535A06F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5142" y="4604873"/>
              <a:ext cx="1287143" cy="7372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9" name="グラフィックス 28" descr="House">
              <a:extLst>
                <a:ext uri="{FF2B5EF4-FFF2-40B4-BE49-F238E27FC236}">
                  <a16:creationId xmlns:a16="http://schemas.microsoft.com/office/drawing/2014/main" id="{9F94E113-1F72-104F-A542-97E3D8F07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85680" y="4967489"/>
              <a:ext cx="914400" cy="914400"/>
            </a:xfrm>
            <a:prstGeom prst="rect">
              <a:avLst/>
            </a:prstGeom>
          </p:spPr>
        </p:pic>
        <p:pic>
          <p:nvPicPr>
            <p:cNvPr id="33" name="グラフィックス 32" descr="Thermometer">
              <a:extLst>
                <a:ext uri="{FF2B5EF4-FFF2-40B4-BE49-F238E27FC236}">
                  <a16:creationId xmlns:a16="http://schemas.microsoft.com/office/drawing/2014/main" id="{52F05D72-4348-7248-8E3A-F30ED5D6A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012390" y="5899223"/>
              <a:ext cx="545690" cy="545690"/>
            </a:xfrm>
            <a:prstGeom prst="rect">
              <a:avLst/>
            </a:prstGeom>
          </p:spPr>
        </p:pic>
        <p:pic>
          <p:nvPicPr>
            <p:cNvPr id="35" name="図 34">
              <a:extLst>
                <a:ext uri="{FF2B5EF4-FFF2-40B4-BE49-F238E27FC236}">
                  <a16:creationId xmlns:a16="http://schemas.microsoft.com/office/drawing/2014/main" id="{CA078A1F-FC4D-EC46-B953-46129F54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6803" y="2000411"/>
              <a:ext cx="1177075" cy="1177075"/>
            </a:xfrm>
            <a:prstGeom prst="rect">
              <a:avLst/>
            </a:prstGeom>
          </p:spPr>
        </p:pic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7DF72C31-33B4-3345-A5CF-085620DC86DA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173009" y="4303991"/>
              <a:ext cx="1609563" cy="103816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979BB707-7BDC-5C4F-9974-940855FEFDA0}"/>
                </a:ext>
              </a:extLst>
            </p:cNvPr>
            <p:cNvSpPr txBox="1"/>
            <p:nvPr/>
          </p:nvSpPr>
          <p:spPr>
            <a:xfrm>
              <a:off x="6688399" y="5758160"/>
              <a:ext cx="1817504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2000" dirty="0"/>
                <a:t>u</a:t>
              </a:r>
              <a:r>
                <a:rPr kumimoji="1" lang="en-US" altLang="ja-JP" sz="2000" dirty="0"/>
                <a:t>ser device</a:t>
              </a:r>
              <a:endParaRPr kumimoji="1" lang="ja-JP" altLang="en-US" sz="2000"/>
            </a:p>
          </p:txBody>
        </p:sp>
        <p:pic>
          <p:nvPicPr>
            <p:cNvPr id="41" name="図 40">
              <a:extLst>
                <a:ext uri="{FF2B5EF4-FFF2-40B4-BE49-F238E27FC236}">
                  <a16:creationId xmlns:a16="http://schemas.microsoft.com/office/drawing/2014/main" id="{84A98C22-860E-9840-B641-6A05B2F5A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4400" y="3160389"/>
              <a:ext cx="2732452" cy="2732452"/>
            </a:xfrm>
            <a:prstGeom prst="rect">
              <a:avLst/>
            </a:prstGeom>
          </p:spPr>
        </p:pic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FF73EFB1-9F8F-AA48-9574-652F9C74048F}"/>
                </a:ext>
              </a:extLst>
            </p:cNvPr>
            <p:cNvSpPr txBox="1"/>
            <p:nvPr/>
          </p:nvSpPr>
          <p:spPr>
            <a:xfrm>
              <a:off x="3450863" y="4310384"/>
              <a:ext cx="1992378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P2P network</a:t>
              </a:r>
              <a:endParaRPr kumimoji="1" lang="ja-JP" altLang="en-US" sz="2000"/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7E480392-2576-4143-80B8-0CA85B48A820}"/>
                </a:ext>
              </a:extLst>
            </p:cNvPr>
            <p:cNvSpPr txBox="1"/>
            <p:nvPr/>
          </p:nvSpPr>
          <p:spPr>
            <a:xfrm>
              <a:off x="570519" y="6333796"/>
              <a:ext cx="1944721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2000" dirty="0"/>
                <a:t>s</a:t>
              </a:r>
              <a:r>
                <a:rPr kumimoji="1" lang="en-US" altLang="ja-JP" sz="2000" dirty="0"/>
                <a:t>mart house</a:t>
              </a:r>
              <a:endParaRPr kumimoji="1" lang="ja-JP" altLang="en-US" sz="2000"/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3C4E47D2-0787-A54E-838A-DEA15AB58795}"/>
                </a:ext>
              </a:extLst>
            </p:cNvPr>
            <p:cNvSpPr txBox="1"/>
            <p:nvPr/>
          </p:nvSpPr>
          <p:spPr>
            <a:xfrm>
              <a:off x="5214629" y="2983347"/>
              <a:ext cx="1354172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storage</a:t>
              </a:r>
              <a:endParaRPr kumimoji="1" lang="ja-JP" altLang="en-US" sz="2000"/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DA082CA8-BC3A-0846-8CD8-8A911909E724}"/>
                </a:ext>
              </a:extLst>
            </p:cNvPr>
            <p:cNvSpPr txBox="1"/>
            <p:nvPr/>
          </p:nvSpPr>
          <p:spPr>
            <a:xfrm>
              <a:off x="6570228" y="2983229"/>
              <a:ext cx="1076633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server</a:t>
              </a:r>
              <a:endParaRPr kumimoji="1" lang="ja-JP" altLang="en-US" sz="2000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2E6C6B21-471A-3D47-805E-044F2E3055B3}"/>
                </a:ext>
              </a:extLst>
            </p:cNvPr>
            <p:cNvSpPr/>
            <p:nvPr/>
          </p:nvSpPr>
          <p:spPr bwMode="auto">
            <a:xfrm>
              <a:off x="5219859" y="1453359"/>
              <a:ext cx="4327727" cy="2035910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51FD90D1-32B0-3247-8176-9ED1D3E02B2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70754" y="3489269"/>
              <a:ext cx="423868" cy="457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55" name="図 54">
              <a:extLst>
                <a:ext uri="{FF2B5EF4-FFF2-40B4-BE49-F238E27FC236}">
                  <a16:creationId xmlns:a16="http://schemas.microsoft.com/office/drawing/2014/main" id="{46599294-BC42-4E4F-B484-F5581DF92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9749" y="5188056"/>
              <a:ext cx="570104" cy="570104"/>
            </a:xfrm>
            <a:prstGeom prst="rect">
              <a:avLst/>
            </a:prstGeom>
          </p:spPr>
        </p:pic>
        <p:pic>
          <p:nvPicPr>
            <p:cNvPr id="56" name="図 55">
              <a:extLst>
                <a:ext uri="{FF2B5EF4-FFF2-40B4-BE49-F238E27FC236}">
                  <a16:creationId xmlns:a16="http://schemas.microsoft.com/office/drawing/2014/main" id="{D2370FF6-217D-FC4E-B3C1-5ABD83ED9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782" y="5287210"/>
              <a:ext cx="570104" cy="570104"/>
            </a:xfrm>
            <a:prstGeom prst="rect">
              <a:avLst/>
            </a:prstGeom>
          </p:spPr>
        </p:pic>
        <p:pic>
          <p:nvPicPr>
            <p:cNvPr id="57" name="図 56">
              <a:extLst>
                <a:ext uri="{FF2B5EF4-FFF2-40B4-BE49-F238E27FC236}">
                  <a16:creationId xmlns:a16="http://schemas.microsoft.com/office/drawing/2014/main" id="{F880B37A-DBC2-CD48-9660-9BFC8DB04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3703" y="2210678"/>
              <a:ext cx="1125665" cy="1125665"/>
            </a:xfrm>
            <a:prstGeom prst="rect">
              <a:avLst/>
            </a:prstGeom>
          </p:spPr>
        </p:pic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660F5D47-D501-F044-94F9-D7DCE42DC1B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405473" y="3216306"/>
              <a:ext cx="1063868" cy="76036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62" name="図 61">
              <a:extLst>
                <a:ext uri="{FF2B5EF4-FFF2-40B4-BE49-F238E27FC236}">
                  <a16:creationId xmlns:a16="http://schemas.microsoft.com/office/drawing/2014/main" id="{D360AF0C-7318-5A4C-9417-EA491335B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221" y="2753909"/>
              <a:ext cx="570104" cy="570104"/>
            </a:xfrm>
            <a:prstGeom prst="rect">
              <a:avLst/>
            </a:prstGeom>
          </p:spPr>
        </p:pic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0A64DB04-69CD-1D4A-8B05-B61B8D5B4F24}"/>
                </a:ext>
              </a:extLst>
            </p:cNvPr>
            <p:cNvSpPr txBox="1"/>
            <p:nvPr/>
          </p:nvSpPr>
          <p:spPr>
            <a:xfrm>
              <a:off x="1085620" y="3313293"/>
              <a:ext cx="1579044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adversary</a:t>
              </a:r>
              <a:endParaRPr kumimoji="1" lang="ja-JP" altLang="en-US" sz="2000"/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3FD35A11-EEA4-B440-8D25-B7A0A266517C}"/>
              </a:ext>
            </a:extLst>
          </p:cNvPr>
          <p:cNvGrpSpPr/>
          <p:nvPr/>
        </p:nvGrpSpPr>
        <p:grpSpPr>
          <a:xfrm>
            <a:off x="10307" y="1753341"/>
            <a:ext cx="1668126" cy="962533"/>
            <a:chOff x="139064" y="5011998"/>
            <a:chExt cx="1722778" cy="946205"/>
          </a:xfrm>
        </p:grpSpPr>
        <p:sp>
          <p:nvSpPr>
            <p:cNvPr id="31" name="Freeform 2051">
              <a:extLst>
                <a:ext uri="{FF2B5EF4-FFF2-40B4-BE49-F238E27FC236}">
                  <a16:creationId xmlns:a16="http://schemas.microsoft.com/office/drawing/2014/main" id="{F712F040-BDC8-B64F-8F69-5FF3DB0443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2" name="Freeform 2051">
              <a:extLst>
                <a:ext uri="{FF2B5EF4-FFF2-40B4-BE49-F238E27FC236}">
                  <a16:creationId xmlns:a16="http://schemas.microsoft.com/office/drawing/2014/main" id="{67D3B6AD-1078-4E41-8AEA-50A3EE954A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4" name="Freeform 2051">
              <a:extLst>
                <a:ext uri="{FF2B5EF4-FFF2-40B4-BE49-F238E27FC236}">
                  <a16:creationId xmlns:a16="http://schemas.microsoft.com/office/drawing/2014/main" id="{C38C1ECD-4025-E14D-AAB0-3CAFF0852D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36" name="カギ線コネクタ 35">
              <a:extLst>
                <a:ext uri="{FF2B5EF4-FFF2-40B4-BE49-F238E27FC236}">
                  <a16:creationId xmlns:a16="http://schemas.microsoft.com/office/drawing/2014/main" id="{D6A2FFF0-954D-8C4F-9446-923A696D3503}"/>
                </a:ext>
              </a:extLst>
            </p:cNvPr>
            <p:cNvCxnSpPr>
              <a:cxnSpLocks/>
              <a:endCxn id="32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カギ線コネクタ 37">
              <a:extLst>
                <a:ext uri="{FF2B5EF4-FFF2-40B4-BE49-F238E27FC236}">
                  <a16:creationId xmlns:a16="http://schemas.microsoft.com/office/drawing/2014/main" id="{B60F1EB4-4271-F941-9182-F03C9E881510}"/>
                </a:ext>
              </a:extLst>
            </p:cNvPr>
            <p:cNvCxnSpPr>
              <a:cxnSpLocks/>
              <a:endCxn id="31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カギ線コネクタ 39">
              <a:extLst>
                <a:ext uri="{FF2B5EF4-FFF2-40B4-BE49-F238E27FC236}">
                  <a16:creationId xmlns:a16="http://schemas.microsoft.com/office/drawing/2014/main" id="{86F3C387-6726-5646-8F77-627AFCA966E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カギ線コネクタ 43">
              <a:extLst>
                <a:ext uri="{FF2B5EF4-FFF2-40B4-BE49-F238E27FC236}">
                  <a16:creationId xmlns:a16="http://schemas.microsoft.com/office/drawing/2014/main" id="{C9E64877-FF8E-1C4A-B934-B29AB5CA9348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88D7CB14-DE30-DD49-A2D4-05362DB30E8A}"/>
              </a:ext>
            </a:extLst>
          </p:cNvPr>
          <p:cNvGrpSpPr/>
          <p:nvPr/>
        </p:nvGrpSpPr>
        <p:grpSpPr>
          <a:xfrm>
            <a:off x="20954" y="4157464"/>
            <a:ext cx="1668126" cy="962533"/>
            <a:chOff x="139064" y="5011998"/>
            <a:chExt cx="1722778" cy="946205"/>
          </a:xfrm>
        </p:grpSpPr>
        <p:sp>
          <p:nvSpPr>
            <p:cNvPr id="47" name="Freeform 2051">
              <a:extLst>
                <a:ext uri="{FF2B5EF4-FFF2-40B4-BE49-F238E27FC236}">
                  <a16:creationId xmlns:a16="http://schemas.microsoft.com/office/drawing/2014/main" id="{E36BD69E-0E47-604C-B6CF-8148F3D439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0" name="Freeform 2051">
              <a:extLst>
                <a:ext uri="{FF2B5EF4-FFF2-40B4-BE49-F238E27FC236}">
                  <a16:creationId xmlns:a16="http://schemas.microsoft.com/office/drawing/2014/main" id="{03C9EAC1-5BC6-474B-99B7-DC3FA8F98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2" name="Freeform 2051">
              <a:extLst>
                <a:ext uri="{FF2B5EF4-FFF2-40B4-BE49-F238E27FC236}">
                  <a16:creationId xmlns:a16="http://schemas.microsoft.com/office/drawing/2014/main" id="{0B56C779-0033-3049-B0C2-08A9366C0C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3" name="カギ線コネクタ 52">
              <a:extLst>
                <a:ext uri="{FF2B5EF4-FFF2-40B4-BE49-F238E27FC236}">
                  <a16:creationId xmlns:a16="http://schemas.microsoft.com/office/drawing/2014/main" id="{01E7DD76-D561-0A45-B8CA-F2837630C849}"/>
                </a:ext>
              </a:extLst>
            </p:cNvPr>
            <p:cNvCxnSpPr>
              <a:cxnSpLocks/>
              <a:endCxn id="50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カギ線コネクタ 53">
              <a:extLst>
                <a:ext uri="{FF2B5EF4-FFF2-40B4-BE49-F238E27FC236}">
                  <a16:creationId xmlns:a16="http://schemas.microsoft.com/office/drawing/2014/main" id="{8BE7F7C9-FDC4-BD47-A99A-724CFD65682F}"/>
                </a:ext>
              </a:extLst>
            </p:cNvPr>
            <p:cNvCxnSpPr>
              <a:cxnSpLocks/>
              <a:endCxn id="47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カギ線コネクタ 57">
              <a:extLst>
                <a:ext uri="{FF2B5EF4-FFF2-40B4-BE49-F238E27FC236}">
                  <a16:creationId xmlns:a16="http://schemas.microsoft.com/office/drawing/2014/main" id="{8FD831E7-11AA-204B-AC6C-D65AEEFF6401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カギ線コネクタ 59">
              <a:extLst>
                <a:ext uri="{FF2B5EF4-FFF2-40B4-BE49-F238E27FC236}">
                  <a16:creationId xmlns:a16="http://schemas.microsoft.com/office/drawing/2014/main" id="{68F9E58F-0B68-4340-B41D-E2DD90DB221E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FC8F9F61-F9AD-094F-9F27-F9CD887B2953}"/>
              </a:ext>
            </a:extLst>
          </p:cNvPr>
          <p:cNvGrpSpPr/>
          <p:nvPr/>
        </p:nvGrpSpPr>
        <p:grpSpPr>
          <a:xfrm>
            <a:off x="7370891" y="2206947"/>
            <a:ext cx="1668126" cy="962533"/>
            <a:chOff x="139064" y="5011998"/>
            <a:chExt cx="1722778" cy="946205"/>
          </a:xfrm>
        </p:grpSpPr>
        <p:sp>
          <p:nvSpPr>
            <p:cNvPr id="65" name="Freeform 2051">
              <a:extLst>
                <a:ext uri="{FF2B5EF4-FFF2-40B4-BE49-F238E27FC236}">
                  <a16:creationId xmlns:a16="http://schemas.microsoft.com/office/drawing/2014/main" id="{5D33C580-1F7E-8F47-9FDD-B051AC6E5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66" name="Freeform 2051">
              <a:extLst>
                <a:ext uri="{FF2B5EF4-FFF2-40B4-BE49-F238E27FC236}">
                  <a16:creationId xmlns:a16="http://schemas.microsoft.com/office/drawing/2014/main" id="{81045B5F-E27C-1C43-9449-7A34E0DF1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67" name="Freeform 2051">
              <a:extLst>
                <a:ext uri="{FF2B5EF4-FFF2-40B4-BE49-F238E27FC236}">
                  <a16:creationId xmlns:a16="http://schemas.microsoft.com/office/drawing/2014/main" id="{CC328EEB-F645-3B4B-B2D2-F1152F2D4B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68" name="カギ線コネクタ 67">
              <a:extLst>
                <a:ext uri="{FF2B5EF4-FFF2-40B4-BE49-F238E27FC236}">
                  <a16:creationId xmlns:a16="http://schemas.microsoft.com/office/drawing/2014/main" id="{65008EA4-E376-034C-8DE0-DFA1079B70FC}"/>
                </a:ext>
              </a:extLst>
            </p:cNvPr>
            <p:cNvCxnSpPr>
              <a:cxnSpLocks/>
              <a:endCxn id="66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カギ線コネクタ 68">
              <a:extLst>
                <a:ext uri="{FF2B5EF4-FFF2-40B4-BE49-F238E27FC236}">
                  <a16:creationId xmlns:a16="http://schemas.microsoft.com/office/drawing/2014/main" id="{C26834A8-D396-064C-96B5-7536E4D7E437}"/>
                </a:ext>
              </a:extLst>
            </p:cNvPr>
            <p:cNvCxnSpPr>
              <a:cxnSpLocks/>
              <a:endCxn id="65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カギ線コネクタ 69">
              <a:extLst>
                <a:ext uri="{FF2B5EF4-FFF2-40B4-BE49-F238E27FC236}">
                  <a16:creationId xmlns:a16="http://schemas.microsoft.com/office/drawing/2014/main" id="{460AE0B3-FD14-5C41-A9C1-DFC1066E8F61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カギ線コネクタ 70">
              <a:extLst>
                <a:ext uri="{FF2B5EF4-FFF2-40B4-BE49-F238E27FC236}">
                  <a16:creationId xmlns:a16="http://schemas.microsoft.com/office/drawing/2014/main" id="{CB8EA1DB-6535-E348-8AD9-3B1E7FFE4C9A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140C9DE0-5BFE-E445-AE66-8A00197D4E17}"/>
              </a:ext>
            </a:extLst>
          </p:cNvPr>
          <p:cNvGrpSpPr/>
          <p:nvPr/>
        </p:nvGrpSpPr>
        <p:grpSpPr>
          <a:xfrm>
            <a:off x="7202654" y="4188862"/>
            <a:ext cx="1668126" cy="962533"/>
            <a:chOff x="139064" y="5011998"/>
            <a:chExt cx="1722778" cy="946205"/>
          </a:xfrm>
        </p:grpSpPr>
        <p:sp>
          <p:nvSpPr>
            <p:cNvPr id="73" name="Freeform 2051">
              <a:extLst>
                <a:ext uri="{FF2B5EF4-FFF2-40B4-BE49-F238E27FC236}">
                  <a16:creationId xmlns:a16="http://schemas.microsoft.com/office/drawing/2014/main" id="{3E24ABB6-F285-BB4C-A7E0-F8F22F314C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4" name="Freeform 2051">
              <a:extLst>
                <a:ext uri="{FF2B5EF4-FFF2-40B4-BE49-F238E27FC236}">
                  <a16:creationId xmlns:a16="http://schemas.microsoft.com/office/drawing/2014/main" id="{A3F5E502-48B6-A842-AD0C-0549AEA1F3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5" name="Freeform 2051">
              <a:extLst>
                <a:ext uri="{FF2B5EF4-FFF2-40B4-BE49-F238E27FC236}">
                  <a16:creationId xmlns:a16="http://schemas.microsoft.com/office/drawing/2014/main" id="{FA1A581A-3A90-5844-B1E4-DF26A67F6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76" name="カギ線コネクタ 75">
              <a:extLst>
                <a:ext uri="{FF2B5EF4-FFF2-40B4-BE49-F238E27FC236}">
                  <a16:creationId xmlns:a16="http://schemas.microsoft.com/office/drawing/2014/main" id="{A90BB197-7897-1847-8159-EDEE7E5AEC71}"/>
                </a:ext>
              </a:extLst>
            </p:cNvPr>
            <p:cNvCxnSpPr>
              <a:cxnSpLocks/>
              <a:endCxn id="74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カギ線コネクタ 76">
              <a:extLst>
                <a:ext uri="{FF2B5EF4-FFF2-40B4-BE49-F238E27FC236}">
                  <a16:creationId xmlns:a16="http://schemas.microsoft.com/office/drawing/2014/main" id="{07A6EB88-C448-3043-8A2B-548BF620C05F}"/>
                </a:ext>
              </a:extLst>
            </p:cNvPr>
            <p:cNvCxnSpPr>
              <a:cxnSpLocks/>
              <a:endCxn id="73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カギ線コネクタ 77">
              <a:extLst>
                <a:ext uri="{FF2B5EF4-FFF2-40B4-BE49-F238E27FC236}">
                  <a16:creationId xmlns:a16="http://schemas.microsoft.com/office/drawing/2014/main" id="{FED6C9B7-AAD2-A94D-A1BB-2612DA32D912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カギ線コネクタ 78">
              <a:extLst>
                <a:ext uri="{FF2B5EF4-FFF2-40B4-BE49-F238E27FC236}">
                  <a16:creationId xmlns:a16="http://schemas.microsoft.com/office/drawing/2014/main" id="{9A7A8165-5996-5245-9465-67641DF0184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A3E4CC8D-F0FF-224C-8699-C12E4EC1321C}"/>
              </a:ext>
            </a:extLst>
          </p:cNvPr>
          <p:cNvSpPr txBox="1"/>
          <p:nvPr/>
        </p:nvSpPr>
        <p:spPr>
          <a:xfrm>
            <a:off x="7429534" y="3140730"/>
            <a:ext cx="14846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block chain</a:t>
            </a:r>
            <a:endParaRPr kumimoji="1" lang="ja-JP" alt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Originality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Why blockchain?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400" dirty="0"/>
              <a:t>Trustworthy: prevent malicious users from tampering with access control policies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400" dirty="0"/>
              <a:t>Distributed: access requests are controlled by all nodes instead of the admin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xfrm>
            <a:off x="6553200" y="6350050"/>
            <a:ext cx="2065916" cy="37142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4</a:t>
            </a:fld>
            <a:endParaRPr lang="ja-JP" altLang="en-US" sz="1200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B568D575-5CD4-8A41-A45C-08C4AAEAB104}"/>
              </a:ext>
            </a:extLst>
          </p:cNvPr>
          <p:cNvGrpSpPr/>
          <p:nvPr/>
        </p:nvGrpSpPr>
        <p:grpSpPr>
          <a:xfrm>
            <a:off x="1650718" y="2801100"/>
            <a:ext cx="7155524" cy="3779379"/>
            <a:chOff x="1702726" y="2907326"/>
            <a:chExt cx="7389956" cy="3715266"/>
          </a:xfrm>
        </p:grpSpPr>
        <p:pic>
          <p:nvPicPr>
            <p:cNvPr id="6" name="グラフィックス 5" descr="Computer">
              <a:extLst>
                <a:ext uri="{FF2B5EF4-FFF2-40B4-BE49-F238E27FC236}">
                  <a16:creationId xmlns:a16="http://schemas.microsoft.com/office/drawing/2014/main" id="{110F1B68-0B62-E842-A291-D978EBDDC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550772" y="5184950"/>
              <a:ext cx="624547" cy="624547"/>
            </a:xfrm>
            <a:prstGeom prst="rect">
              <a:avLst/>
            </a:prstGeom>
          </p:spPr>
        </p:pic>
        <p:pic>
          <p:nvPicPr>
            <p:cNvPr id="7" name="グラフィックス 6" descr="SmartPhone">
              <a:extLst>
                <a:ext uri="{FF2B5EF4-FFF2-40B4-BE49-F238E27FC236}">
                  <a16:creationId xmlns:a16="http://schemas.microsoft.com/office/drawing/2014/main" id="{0A957AF2-D9E0-414C-A3F8-1263AD1BB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025518" y="5274789"/>
              <a:ext cx="436966" cy="436966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88912E9-F749-5F46-8456-67FF7C202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12" y="2919508"/>
              <a:ext cx="934023" cy="934023"/>
            </a:xfrm>
            <a:prstGeom prst="rect">
              <a:avLst/>
            </a:prstGeom>
          </p:spPr>
        </p:pic>
        <p:pic>
          <p:nvPicPr>
            <p:cNvPr id="9" name="グラフィックス 8" descr="SecurityCamera">
              <a:extLst>
                <a:ext uri="{FF2B5EF4-FFF2-40B4-BE49-F238E27FC236}">
                  <a16:creationId xmlns:a16="http://schemas.microsoft.com/office/drawing/2014/main" id="{E7E16EA2-E8F5-4A46-8933-E8B78F699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17685" y="5826157"/>
              <a:ext cx="453878" cy="453878"/>
            </a:xfrm>
            <a:prstGeom prst="rect">
              <a:avLst/>
            </a:prstGeom>
          </p:spPr>
        </p:pic>
        <p:pic>
          <p:nvPicPr>
            <p:cNvPr id="10" name="グラフィックス 9" descr="Key">
              <a:extLst>
                <a:ext uri="{FF2B5EF4-FFF2-40B4-BE49-F238E27FC236}">
                  <a16:creationId xmlns:a16="http://schemas.microsoft.com/office/drawing/2014/main" id="{98814A71-51F9-684D-9216-3AD62F09C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706796" y="5875231"/>
              <a:ext cx="298843" cy="298843"/>
            </a:xfrm>
            <a:prstGeom prst="rect">
              <a:avLst/>
            </a:prstGeom>
          </p:spPr>
        </p:pic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1498D31B-1D80-4E42-A2AD-4111464658E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704762" y="4937278"/>
              <a:ext cx="879136" cy="5035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12" name="グラフィックス 11" descr="House">
              <a:extLst>
                <a:ext uri="{FF2B5EF4-FFF2-40B4-BE49-F238E27FC236}">
                  <a16:creationId xmlns:a16="http://schemas.microsoft.com/office/drawing/2014/main" id="{97A95DD7-A4BD-7C4A-B11A-A43D8FA2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080215" y="5192430"/>
              <a:ext cx="624547" cy="624547"/>
            </a:xfrm>
            <a:prstGeom prst="rect">
              <a:avLst/>
            </a:prstGeom>
          </p:spPr>
        </p:pic>
        <p:pic>
          <p:nvPicPr>
            <p:cNvPr id="13" name="グラフィックス 12" descr="Thermometer">
              <a:extLst>
                <a:ext uri="{FF2B5EF4-FFF2-40B4-BE49-F238E27FC236}">
                  <a16:creationId xmlns:a16="http://schemas.microsoft.com/office/drawing/2014/main" id="{EC4863F2-6930-614B-9B3B-4648E82D8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741015" y="5858762"/>
              <a:ext cx="372714" cy="372714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36FC4F56-BFBA-C34D-94E4-2CD877682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6456" y="2979253"/>
              <a:ext cx="908839" cy="908840"/>
            </a:xfrm>
            <a:prstGeom prst="rect">
              <a:avLst/>
            </a:prstGeom>
          </p:spPr>
        </p:pic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3871B3F5-3089-8E4B-A08B-DBCD85CBD47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957249" y="4731772"/>
              <a:ext cx="1099353" cy="70907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DA94CA0-4605-9548-A782-B886E9BF92B4}"/>
                </a:ext>
              </a:extLst>
            </p:cNvPr>
            <p:cNvSpPr txBox="1"/>
            <p:nvPr/>
          </p:nvSpPr>
          <p:spPr>
            <a:xfrm>
              <a:off x="5992281" y="5724988"/>
              <a:ext cx="1394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User device</a:t>
              </a:r>
              <a:endParaRPr kumimoji="1" lang="ja-JP" altLang="en-US" sz="1600"/>
            </a:p>
          </p:txBody>
        </p:sp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779E352-5751-B940-88C0-175BF83C3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9230" y="3950676"/>
              <a:ext cx="1866301" cy="1866301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4D52195-E11E-0047-8EAB-DB752E0FB7F7}"/>
                </a:ext>
              </a:extLst>
            </p:cNvPr>
            <p:cNvSpPr txBox="1"/>
            <p:nvPr/>
          </p:nvSpPr>
          <p:spPr>
            <a:xfrm>
              <a:off x="3781000" y="4736138"/>
              <a:ext cx="13608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P2Pnetwork</a:t>
              </a:r>
              <a:endParaRPr kumimoji="1" lang="ja-JP" altLang="en-US" sz="1600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1097132-782F-9A40-B74B-17F6DED1DCD8}"/>
                </a:ext>
              </a:extLst>
            </p:cNvPr>
            <p:cNvSpPr txBox="1"/>
            <p:nvPr/>
          </p:nvSpPr>
          <p:spPr>
            <a:xfrm>
              <a:off x="1702726" y="6284038"/>
              <a:ext cx="16505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Smart house</a:t>
              </a:r>
              <a:endParaRPr kumimoji="1" lang="ja-JP" altLang="en-US" sz="1600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26257D5D-C348-6547-9A90-3535CFFD85E4}"/>
                </a:ext>
              </a:extLst>
            </p:cNvPr>
            <p:cNvSpPr txBox="1"/>
            <p:nvPr/>
          </p:nvSpPr>
          <p:spPr>
            <a:xfrm>
              <a:off x="5319082" y="3880762"/>
              <a:ext cx="9249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storage</a:t>
              </a:r>
              <a:endParaRPr kumimoji="1" lang="ja-JP" altLang="en-US" sz="1600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201E9355-D113-8044-903A-3E943A99ED6E}"/>
                </a:ext>
              </a:extLst>
            </p:cNvPr>
            <p:cNvSpPr txBox="1"/>
            <p:nvPr/>
          </p:nvSpPr>
          <p:spPr>
            <a:xfrm>
              <a:off x="6411564" y="3901326"/>
              <a:ext cx="9082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server</a:t>
              </a:r>
              <a:endParaRPr kumimoji="1" lang="ja-JP" altLang="en-US" sz="1600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10B50287-5C50-E441-A8BE-749582DB40B6}"/>
                </a:ext>
              </a:extLst>
            </p:cNvPr>
            <p:cNvSpPr/>
            <p:nvPr/>
          </p:nvSpPr>
          <p:spPr bwMode="auto">
            <a:xfrm>
              <a:off x="5198915" y="2907326"/>
              <a:ext cx="3893767" cy="127657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2E861358-2990-914C-B6C9-9680201ECEB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87408" y="4175306"/>
              <a:ext cx="289508" cy="3122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3684E0EC-F87B-B34D-BF3C-BEC3E9A1D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7141" y="3302011"/>
              <a:ext cx="768844" cy="768844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7DA34A49-8981-244B-8016-E426717A879C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066985" y="3988868"/>
              <a:ext cx="726636" cy="51934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A81047FE-1B15-A84A-93EF-C3CA2DC61636}"/>
                </a:ext>
              </a:extLst>
            </p:cNvPr>
            <p:cNvSpPr txBox="1"/>
            <p:nvPr/>
          </p:nvSpPr>
          <p:spPr>
            <a:xfrm>
              <a:off x="2165507" y="4055112"/>
              <a:ext cx="1187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adversary</a:t>
              </a:r>
              <a:endParaRPr kumimoji="1" lang="ja-JP" altLang="en-US" sz="1600"/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ACDE5D65-BDA7-C442-8B50-52BD1CB46011}"/>
              </a:ext>
            </a:extLst>
          </p:cNvPr>
          <p:cNvGrpSpPr/>
          <p:nvPr/>
        </p:nvGrpSpPr>
        <p:grpSpPr>
          <a:xfrm>
            <a:off x="572239" y="2910222"/>
            <a:ext cx="1668126" cy="962533"/>
            <a:chOff x="437814" y="3071496"/>
            <a:chExt cx="1722778" cy="946205"/>
          </a:xfrm>
        </p:grpSpPr>
        <p:sp>
          <p:nvSpPr>
            <p:cNvPr id="32" name="Freeform 2051">
              <a:extLst>
                <a:ext uri="{FF2B5EF4-FFF2-40B4-BE49-F238E27FC236}">
                  <a16:creationId xmlns:a16="http://schemas.microsoft.com/office/drawing/2014/main" id="{93DFAF10-0CED-E74E-A1A4-A5687DBBD4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378" y="31435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3" name="Freeform 2051">
              <a:extLst>
                <a:ext uri="{FF2B5EF4-FFF2-40B4-BE49-F238E27FC236}">
                  <a16:creationId xmlns:a16="http://schemas.microsoft.com/office/drawing/2014/main" id="{61781857-0E76-E849-854F-78962A9241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291" y="3288446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4" name="Freeform 2051">
              <a:extLst>
                <a:ext uri="{FF2B5EF4-FFF2-40B4-BE49-F238E27FC236}">
                  <a16:creationId xmlns:a16="http://schemas.microsoft.com/office/drawing/2014/main" id="{84ADD1B9-AC8A-154C-B903-883CF2965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62204" y="3434932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35" name="カギ線コネクタ 34">
              <a:extLst>
                <a:ext uri="{FF2B5EF4-FFF2-40B4-BE49-F238E27FC236}">
                  <a16:creationId xmlns:a16="http://schemas.microsoft.com/office/drawing/2014/main" id="{FB18F9E7-9EB7-EF49-A721-3282A828C374}"/>
                </a:ext>
              </a:extLst>
            </p:cNvPr>
            <p:cNvCxnSpPr>
              <a:cxnSpLocks/>
              <a:endCxn id="33" idx="7"/>
            </p:cNvCxnSpPr>
            <p:nvPr/>
          </p:nvCxnSpPr>
          <p:spPr bwMode="auto">
            <a:xfrm rot="10800000">
              <a:off x="1415415" y="336129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カギ線コネクタ 35">
              <a:extLst>
                <a:ext uri="{FF2B5EF4-FFF2-40B4-BE49-F238E27FC236}">
                  <a16:creationId xmlns:a16="http://schemas.microsoft.com/office/drawing/2014/main" id="{54E80A7C-259A-6745-8D68-C37493E8E2FC}"/>
                </a:ext>
              </a:extLst>
            </p:cNvPr>
            <p:cNvCxnSpPr>
              <a:cxnSpLocks/>
              <a:endCxn id="32" idx="7"/>
            </p:cNvCxnSpPr>
            <p:nvPr/>
          </p:nvCxnSpPr>
          <p:spPr bwMode="auto">
            <a:xfrm rot="10800000">
              <a:off x="938502" y="3216394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カギ線コネクタ 36">
              <a:extLst>
                <a:ext uri="{FF2B5EF4-FFF2-40B4-BE49-F238E27FC236}">
                  <a16:creationId xmlns:a16="http://schemas.microsoft.com/office/drawing/2014/main" id="{7D108E45-3CAB-4D40-8322-5F0E815227A9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437814" y="30714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カギ線コネクタ 37">
              <a:extLst>
                <a:ext uri="{FF2B5EF4-FFF2-40B4-BE49-F238E27FC236}">
                  <a16:creationId xmlns:a16="http://schemas.microsoft.com/office/drawing/2014/main" id="{BEFF02BD-5706-7E4C-95C3-9D3C216010C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85636" y="3531210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6400428B-F938-9540-8D5A-B3007D615A92}"/>
              </a:ext>
            </a:extLst>
          </p:cNvPr>
          <p:cNvGrpSpPr/>
          <p:nvPr/>
        </p:nvGrpSpPr>
        <p:grpSpPr>
          <a:xfrm>
            <a:off x="139064" y="4995670"/>
            <a:ext cx="1668126" cy="962533"/>
            <a:chOff x="139064" y="5011998"/>
            <a:chExt cx="1722778" cy="946205"/>
          </a:xfrm>
        </p:grpSpPr>
        <p:sp>
          <p:nvSpPr>
            <p:cNvPr id="40" name="Freeform 2051">
              <a:extLst>
                <a:ext uri="{FF2B5EF4-FFF2-40B4-BE49-F238E27FC236}">
                  <a16:creationId xmlns:a16="http://schemas.microsoft.com/office/drawing/2014/main" id="{6E4FBC6C-FF72-C442-A74C-EFB6F91E2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1" name="Freeform 2051">
              <a:extLst>
                <a:ext uri="{FF2B5EF4-FFF2-40B4-BE49-F238E27FC236}">
                  <a16:creationId xmlns:a16="http://schemas.microsoft.com/office/drawing/2014/main" id="{8F972CE4-E646-4948-A3C8-4708F31D3F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2" name="Freeform 2051">
              <a:extLst>
                <a:ext uri="{FF2B5EF4-FFF2-40B4-BE49-F238E27FC236}">
                  <a16:creationId xmlns:a16="http://schemas.microsoft.com/office/drawing/2014/main" id="{DB5438ED-740A-E246-8F1F-62C5B6462B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43" name="カギ線コネクタ 42">
              <a:extLst>
                <a:ext uri="{FF2B5EF4-FFF2-40B4-BE49-F238E27FC236}">
                  <a16:creationId xmlns:a16="http://schemas.microsoft.com/office/drawing/2014/main" id="{6247D0C0-20E2-1741-ADED-30236CE55FB1}"/>
                </a:ext>
              </a:extLst>
            </p:cNvPr>
            <p:cNvCxnSpPr>
              <a:cxnSpLocks/>
              <a:endCxn id="41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カギ線コネクタ 43">
              <a:extLst>
                <a:ext uri="{FF2B5EF4-FFF2-40B4-BE49-F238E27FC236}">
                  <a16:creationId xmlns:a16="http://schemas.microsoft.com/office/drawing/2014/main" id="{451D350F-3D3C-1541-B912-6BBE4E02DE72}"/>
                </a:ext>
              </a:extLst>
            </p:cNvPr>
            <p:cNvCxnSpPr>
              <a:cxnSpLocks/>
              <a:endCxn id="40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カギ線コネクタ 44">
              <a:extLst>
                <a:ext uri="{FF2B5EF4-FFF2-40B4-BE49-F238E27FC236}">
                  <a16:creationId xmlns:a16="http://schemas.microsoft.com/office/drawing/2014/main" id="{6C60F156-AA69-1F45-8DB9-4CB3854002B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カギ線コネクタ 45">
              <a:extLst>
                <a:ext uri="{FF2B5EF4-FFF2-40B4-BE49-F238E27FC236}">
                  <a16:creationId xmlns:a16="http://schemas.microsoft.com/office/drawing/2014/main" id="{71832661-66CB-D94A-A077-506CBBDF41CE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7BC3A5A0-7EC7-834F-9815-E8D033408D27}"/>
              </a:ext>
            </a:extLst>
          </p:cNvPr>
          <p:cNvGrpSpPr/>
          <p:nvPr/>
        </p:nvGrpSpPr>
        <p:grpSpPr>
          <a:xfrm>
            <a:off x="7225789" y="4950403"/>
            <a:ext cx="1668126" cy="962533"/>
            <a:chOff x="7316589" y="5183069"/>
            <a:chExt cx="1722778" cy="946205"/>
          </a:xfrm>
        </p:grpSpPr>
        <p:sp>
          <p:nvSpPr>
            <p:cNvPr id="48" name="Freeform 2051">
              <a:extLst>
                <a:ext uri="{FF2B5EF4-FFF2-40B4-BE49-F238E27FC236}">
                  <a16:creationId xmlns:a16="http://schemas.microsoft.com/office/drawing/2014/main" id="{9294BB9D-7D65-1343-A187-CAEF3FEBA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7153" y="5255121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9" name="Freeform 2051">
              <a:extLst>
                <a:ext uri="{FF2B5EF4-FFF2-40B4-BE49-F238E27FC236}">
                  <a16:creationId xmlns:a16="http://schemas.microsoft.com/office/drawing/2014/main" id="{2ADA7B91-6F77-C04E-A5F1-F44D8D604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4066" y="5400019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0" name="Freeform 2051">
              <a:extLst>
                <a:ext uri="{FF2B5EF4-FFF2-40B4-BE49-F238E27FC236}">
                  <a16:creationId xmlns:a16="http://schemas.microsoft.com/office/drawing/2014/main" id="{B39C35D5-7F2E-2E4F-9CC5-A87CD6555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0979" y="5546505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1" name="カギ線コネクタ 50">
              <a:extLst>
                <a:ext uri="{FF2B5EF4-FFF2-40B4-BE49-F238E27FC236}">
                  <a16:creationId xmlns:a16="http://schemas.microsoft.com/office/drawing/2014/main" id="{A3565D02-1D45-4040-A555-1F028F0A8EB8}"/>
                </a:ext>
              </a:extLst>
            </p:cNvPr>
            <p:cNvCxnSpPr>
              <a:cxnSpLocks/>
              <a:endCxn id="49" idx="7"/>
            </p:cNvCxnSpPr>
            <p:nvPr/>
          </p:nvCxnSpPr>
          <p:spPr bwMode="auto">
            <a:xfrm rot="10800000">
              <a:off x="8294190" y="5472865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カギ線コネクタ 51">
              <a:extLst>
                <a:ext uri="{FF2B5EF4-FFF2-40B4-BE49-F238E27FC236}">
                  <a16:creationId xmlns:a16="http://schemas.microsoft.com/office/drawing/2014/main" id="{9327C61B-8F0A-8F4D-8CBF-70A7EBC69ABB}"/>
                </a:ext>
              </a:extLst>
            </p:cNvPr>
            <p:cNvCxnSpPr>
              <a:cxnSpLocks/>
              <a:endCxn id="48" idx="7"/>
            </p:cNvCxnSpPr>
            <p:nvPr/>
          </p:nvCxnSpPr>
          <p:spPr bwMode="auto">
            <a:xfrm rot="10800000">
              <a:off x="7817277" y="5327967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カギ線コネクタ 52">
              <a:extLst>
                <a:ext uri="{FF2B5EF4-FFF2-40B4-BE49-F238E27FC236}">
                  <a16:creationId xmlns:a16="http://schemas.microsoft.com/office/drawing/2014/main" id="{B7CF2FB0-37B1-FD4D-BF14-CA7616302FD2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7316589" y="5183069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カギ線コネクタ 53">
              <a:extLst>
                <a:ext uri="{FF2B5EF4-FFF2-40B4-BE49-F238E27FC236}">
                  <a16:creationId xmlns:a16="http://schemas.microsoft.com/office/drawing/2014/main" id="{4FFC83D1-7B4C-E741-8D9A-8C32AB4692CD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8764411" y="5642783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37878CA-FC5F-C14E-88F8-028E7BC652FA}"/>
              </a:ext>
            </a:extLst>
          </p:cNvPr>
          <p:cNvSpPr txBox="1"/>
          <p:nvPr/>
        </p:nvSpPr>
        <p:spPr>
          <a:xfrm>
            <a:off x="749118" y="3878992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A61A406-6A16-D243-A39C-C71785E71EE7}"/>
              </a:ext>
            </a:extLst>
          </p:cNvPr>
          <p:cNvSpPr txBox="1"/>
          <p:nvPr/>
        </p:nvSpPr>
        <p:spPr>
          <a:xfrm>
            <a:off x="243071" y="5981668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BCE4E3D2-224F-B74B-BE89-B0D585E82F14}"/>
              </a:ext>
            </a:extLst>
          </p:cNvPr>
          <p:cNvSpPr txBox="1"/>
          <p:nvPr/>
        </p:nvSpPr>
        <p:spPr>
          <a:xfrm>
            <a:off x="7351091" y="5885599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DB9A3CC0-3F90-0B49-8F25-FF8B388A1BC0}"/>
              </a:ext>
            </a:extLst>
          </p:cNvPr>
          <p:cNvGrpSpPr/>
          <p:nvPr/>
        </p:nvGrpSpPr>
        <p:grpSpPr>
          <a:xfrm>
            <a:off x="7029533" y="2969136"/>
            <a:ext cx="1668126" cy="962533"/>
            <a:chOff x="7272631" y="3094927"/>
            <a:chExt cx="1722778" cy="946205"/>
          </a:xfrm>
        </p:grpSpPr>
        <p:sp>
          <p:nvSpPr>
            <p:cNvPr id="56" name="Freeform 2051">
              <a:extLst>
                <a:ext uri="{FF2B5EF4-FFF2-40B4-BE49-F238E27FC236}">
                  <a16:creationId xmlns:a16="http://schemas.microsoft.com/office/drawing/2014/main" id="{6119FC98-C1E9-A648-9A24-124C5D76FB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43195" y="3166979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7" name="Freeform 2051">
              <a:extLst>
                <a:ext uri="{FF2B5EF4-FFF2-40B4-BE49-F238E27FC236}">
                  <a16:creationId xmlns:a16="http://schemas.microsoft.com/office/drawing/2014/main" id="{5AF7AA24-66BC-6242-8049-6C3578E1F7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0108" y="3311877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8" name="Freeform 2051">
              <a:extLst>
                <a:ext uri="{FF2B5EF4-FFF2-40B4-BE49-F238E27FC236}">
                  <a16:creationId xmlns:a16="http://schemas.microsoft.com/office/drawing/2014/main" id="{F8CDD08A-87A2-D141-9047-F32DF7743C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97021" y="3458363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9" name="カギ線コネクタ 58">
              <a:extLst>
                <a:ext uri="{FF2B5EF4-FFF2-40B4-BE49-F238E27FC236}">
                  <a16:creationId xmlns:a16="http://schemas.microsoft.com/office/drawing/2014/main" id="{E45365D8-202F-1C49-AC75-C2AA51741B33}"/>
                </a:ext>
              </a:extLst>
            </p:cNvPr>
            <p:cNvCxnSpPr>
              <a:cxnSpLocks/>
              <a:endCxn id="57" idx="7"/>
            </p:cNvCxnSpPr>
            <p:nvPr/>
          </p:nvCxnSpPr>
          <p:spPr bwMode="auto">
            <a:xfrm rot="10800000">
              <a:off x="8250232" y="3384723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カギ線コネクタ 59">
              <a:extLst>
                <a:ext uri="{FF2B5EF4-FFF2-40B4-BE49-F238E27FC236}">
                  <a16:creationId xmlns:a16="http://schemas.microsoft.com/office/drawing/2014/main" id="{C88D9B1D-8B99-FB41-B9F3-D7C1605F4E08}"/>
                </a:ext>
              </a:extLst>
            </p:cNvPr>
            <p:cNvCxnSpPr>
              <a:cxnSpLocks/>
              <a:endCxn id="56" idx="7"/>
            </p:cNvCxnSpPr>
            <p:nvPr/>
          </p:nvCxnSpPr>
          <p:spPr bwMode="auto">
            <a:xfrm rot="10800000">
              <a:off x="7773319" y="3239825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カギ線コネクタ 60">
              <a:extLst>
                <a:ext uri="{FF2B5EF4-FFF2-40B4-BE49-F238E27FC236}">
                  <a16:creationId xmlns:a16="http://schemas.microsoft.com/office/drawing/2014/main" id="{D0DA964E-2E9D-E849-BA7E-720A47F39A5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7272631" y="3094927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カギ線コネクタ 61">
              <a:extLst>
                <a:ext uri="{FF2B5EF4-FFF2-40B4-BE49-F238E27FC236}">
                  <a16:creationId xmlns:a16="http://schemas.microsoft.com/office/drawing/2014/main" id="{7E1D1F70-3626-BF45-9358-66F7139B5028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8720453" y="3554641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下矢印 4">
            <a:extLst>
              <a:ext uri="{FF2B5EF4-FFF2-40B4-BE49-F238E27FC236}">
                <a16:creationId xmlns:a16="http://schemas.microsoft.com/office/drawing/2014/main" id="{AA5A24F8-938F-774F-8D44-1212D48F0B49}"/>
              </a:ext>
            </a:extLst>
          </p:cNvPr>
          <p:cNvSpPr/>
          <p:nvPr/>
        </p:nvSpPr>
        <p:spPr bwMode="auto">
          <a:xfrm rot="18497582">
            <a:off x="3347577" y="3661177"/>
            <a:ext cx="414154" cy="757567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6" name="下矢印 65">
            <a:extLst>
              <a:ext uri="{FF2B5EF4-FFF2-40B4-BE49-F238E27FC236}">
                <a16:creationId xmlns:a16="http://schemas.microsoft.com/office/drawing/2014/main" id="{F41478D2-A35E-934A-8BB0-089DA69247E0}"/>
              </a:ext>
            </a:extLst>
          </p:cNvPr>
          <p:cNvSpPr/>
          <p:nvPr/>
        </p:nvSpPr>
        <p:spPr bwMode="auto">
          <a:xfrm rot="3395551">
            <a:off x="2649371" y="4540335"/>
            <a:ext cx="414154" cy="757567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7" name="下矢印 66">
            <a:extLst>
              <a:ext uri="{FF2B5EF4-FFF2-40B4-BE49-F238E27FC236}">
                <a16:creationId xmlns:a16="http://schemas.microsoft.com/office/drawing/2014/main" id="{9DAE67A9-294C-8944-A585-7841C38C9598}"/>
              </a:ext>
            </a:extLst>
          </p:cNvPr>
          <p:cNvSpPr/>
          <p:nvPr/>
        </p:nvSpPr>
        <p:spPr bwMode="auto">
          <a:xfrm rot="7730062">
            <a:off x="5328761" y="4487299"/>
            <a:ext cx="414154" cy="757567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8" name="下矢印 67">
            <a:extLst>
              <a:ext uri="{FF2B5EF4-FFF2-40B4-BE49-F238E27FC236}">
                <a16:creationId xmlns:a16="http://schemas.microsoft.com/office/drawing/2014/main" id="{50A878F5-2DEB-D74B-A787-692E40E74903}"/>
              </a:ext>
            </a:extLst>
          </p:cNvPr>
          <p:cNvSpPr/>
          <p:nvPr/>
        </p:nvSpPr>
        <p:spPr bwMode="auto">
          <a:xfrm rot="3413385">
            <a:off x="2977103" y="5005037"/>
            <a:ext cx="414154" cy="757567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31" name="乗算記号 30">
            <a:extLst>
              <a:ext uri="{FF2B5EF4-FFF2-40B4-BE49-F238E27FC236}">
                <a16:creationId xmlns:a16="http://schemas.microsoft.com/office/drawing/2014/main" id="{BEA02EB8-0298-784A-85A3-EEB7F6FB3A42}"/>
              </a:ext>
            </a:extLst>
          </p:cNvPr>
          <p:cNvSpPr/>
          <p:nvPr/>
        </p:nvSpPr>
        <p:spPr bwMode="auto">
          <a:xfrm>
            <a:off x="2110620" y="4284981"/>
            <a:ext cx="654968" cy="671716"/>
          </a:xfrm>
          <a:prstGeom prst="mathMultiply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50FE74F8-933E-184E-B731-45D179092B56}"/>
              </a:ext>
            </a:extLst>
          </p:cNvPr>
          <p:cNvSpPr txBox="1"/>
          <p:nvPr/>
        </p:nvSpPr>
        <p:spPr>
          <a:xfrm rot="2334713">
            <a:off x="3199413" y="3643955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request</a:t>
            </a:r>
            <a:endParaRPr kumimoji="1" lang="ja-JP" altLang="en-US" sz="180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249FDD21-C8F8-F049-8E50-A9A68D7A20FA}"/>
              </a:ext>
            </a:extLst>
          </p:cNvPr>
          <p:cNvSpPr txBox="1"/>
          <p:nvPr/>
        </p:nvSpPr>
        <p:spPr>
          <a:xfrm rot="2334713">
            <a:off x="5283009" y="4521339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request</a:t>
            </a:r>
            <a:endParaRPr kumimoji="1" lang="ja-JP" altLang="en-US" sz="1800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3C0E37E2-9D6D-204E-9C39-C57B290FB0DB}"/>
              </a:ext>
            </a:extLst>
          </p:cNvPr>
          <p:cNvSpPr txBox="1"/>
          <p:nvPr/>
        </p:nvSpPr>
        <p:spPr>
          <a:xfrm rot="19566190">
            <a:off x="2957103" y="5308790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/>
              <a:t>accept</a:t>
            </a:r>
            <a:endParaRPr kumimoji="1" lang="ja-JP" altLang="en-US"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Progress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Jun.--Aug.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Designed our system</a:t>
            </a:r>
            <a:r>
              <a:rPr lang="ja-JP" altLang="en-US"/>
              <a:t> </a:t>
            </a:r>
            <a:r>
              <a:rPr lang="en-US" altLang="ja-JP" dirty="0"/>
              <a:t>and structured model</a:t>
            </a:r>
          </a:p>
          <a:p>
            <a:pPr>
              <a:buFont typeface="Wingdings" charset="0"/>
              <a:buChar char="u"/>
              <a:defRPr/>
            </a:pPr>
            <a:r>
              <a:rPr lang="en-US" altLang="ja-JP" dirty="0"/>
              <a:t>Sep.--Nov.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Implemented the proposed system (coding, testing)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made a smart lock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Deployed and tested the smart lock 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5</a:t>
            </a:fld>
            <a:endParaRPr lang="ja-JP" altLang="en-US" sz="12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B50FF2F-248D-8347-B1D7-AA4E034A09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17" y="3949700"/>
            <a:ext cx="3452283" cy="258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67584"/>
      </p:ext>
    </p:extLst>
  </p:cSld>
  <p:clrMapOvr>
    <a:masterClrMapping/>
  </p:clrMapOvr>
</p:sld>
</file>

<file path=ppt/theme/theme1.xml><?xml version="1.0" encoding="utf-8"?>
<a:theme xmlns:a="http://schemas.openxmlformats.org/drawingml/2006/main" name="MTFUJI">
  <a:themeElements>
    <a:clrScheme name="MTFUJI 2">
      <a:dk1>
        <a:srgbClr val="000000"/>
      </a:dk1>
      <a:lt1>
        <a:srgbClr val="FFFFFF"/>
      </a:lt1>
      <a:dk2>
        <a:srgbClr val="003399"/>
      </a:dk2>
      <a:lt2>
        <a:srgbClr val="FFFFFF"/>
      </a:lt2>
      <a:accent1>
        <a:srgbClr val="82B5CA"/>
      </a:accent1>
      <a:accent2>
        <a:srgbClr val="448C8E"/>
      </a:accent2>
      <a:accent3>
        <a:srgbClr val="FFFFFF"/>
      </a:accent3>
      <a:accent4>
        <a:srgbClr val="000000"/>
      </a:accent4>
      <a:accent5>
        <a:srgbClr val="C1D7E1"/>
      </a:accent5>
      <a:accent6>
        <a:srgbClr val="3D7E80"/>
      </a:accent6>
      <a:hlink>
        <a:srgbClr val="A384C8"/>
      </a:hlink>
      <a:folHlink>
        <a:srgbClr val="6B5653"/>
      </a:folHlink>
    </a:clrScheme>
    <a:fontScheme name="MTFUJI">
      <a:majorFont>
        <a:latin typeface="ＭＳ Ｐゴシック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MTFUJI 1">
        <a:dk1>
          <a:srgbClr val="000000"/>
        </a:dk1>
        <a:lt1>
          <a:srgbClr val="FFFFFF"/>
        </a:lt1>
        <a:dk2>
          <a:srgbClr val="25367F"/>
        </a:dk2>
        <a:lt2>
          <a:srgbClr val="B29782"/>
        </a:lt2>
        <a:accent1>
          <a:srgbClr val="82B5CA"/>
        </a:accent1>
        <a:accent2>
          <a:srgbClr val="448C8E"/>
        </a:accent2>
        <a:accent3>
          <a:srgbClr val="ACAEC0"/>
        </a:accent3>
        <a:accent4>
          <a:srgbClr val="DADADA"/>
        </a:accent4>
        <a:accent5>
          <a:srgbClr val="C1D7E1"/>
        </a:accent5>
        <a:accent6>
          <a:srgbClr val="3D7E80"/>
        </a:accent6>
        <a:hlink>
          <a:srgbClr val="5C885F"/>
        </a:hlink>
        <a:folHlink>
          <a:srgbClr val="6B565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2">
        <a:dk1>
          <a:srgbClr val="000000"/>
        </a:dk1>
        <a:lt1>
          <a:srgbClr val="FFFFFF"/>
        </a:lt1>
        <a:dk2>
          <a:srgbClr val="003399"/>
        </a:dk2>
        <a:lt2>
          <a:srgbClr val="FFFFFF"/>
        </a:lt2>
        <a:accent1>
          <a:srgbClr val="82B5CA"/>
        </a:accent1>
        <a:accent2>
          <a:srgbClr val="448C8E"/>
        </a:accent2>
        <a:accent3>
          <a:srgbClr val="FFFFFF"/>
        </a:accent3>
        <a:accent4>
          <a:srgbClr val="000000"/>
        </a:accent4>
        <a:accent5>
          <a:srgbClr val="C1D7E1"/>
        </a:accent5>
        <a:accent6>
          <a:srgbClr val="3D7E80"/>
        </a:accent6>
        <a:hlink>
          <a:srgbClr val="A384C8"/>
        </a:hlink>
        <a:folHlink>
          <a:srgbClr val="6B565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4">
        <a:dk1>
          <a:srgbClr val="000000"/>
        </a:dk1>
        <a:lt1>
          <a:srgbClr val="ACCEDC"/>
        </a:lt1>
        <a:dk2>
          <a:srgbClr val="003366"/>
        </a:dk2>
        <a:lt2>
          <a:srgbClr val="FFFFFF"/>
        </a:lt2>
        <a:accent1>
          <a:srgbClr val="82B5CA"/>
        </a:accent1>
        <a:accent2>
          <a:srgbClr val="769537"/>
        </a:accent2>
        <a:accent3>
          <a:srgbClr val="D2E3EB"/>
        </a:accent3>
        <a:accent4>
          <a:srgbClr val="000000"/>
        </a:accent4>
        <a:accent5>
          <a:srgbClr val="C1D7E1"/>
        </a:accent5>
        <a:accent6>
          <a:srgbClr val="6A8731"/>
        </a:accent6>
        <a:hlink>
          <a:srgbClr val="3F7EBD"/>
        </a:hlink>
        <a:folHlink>
          <a:srgbClr val="B77A3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5">
        <a:dk1>
          <a:srgbClr val="000000"/>
        </a:dk1>
        <a:lt1>
          <a:srgbClr val="FFFFFF"/>
        </a:lt1>
        <a:dk2>
          <a:srgbClr val="800080"/>
        </a:dk2>
        <a:lt2>
          <a:srgbClr val="FFFFCC"/>
        </a:lt2>
        <a:accent1>
          <a:srgbClr val="FF6699"/>
        </a:accent1>
        <a:accent2>
          <a:srgbClr val="FFCC66"/>
        </a:accent2>
        <a:accent3>
          <a:srgbClr val="C0AAC0"/>
        </a:accent3>
        <a:accent4>
          <a:srgbClr val="DADADA"/>
        </a:accent4>
        <a:accent5>
          <a:srgbClr val="FFB8CA"/>
        </a:accent5>
        <a:accent6>
          <a:srgbClr val="E7B95C"/>
        </a:accent6>
        <a:hlink>
          <a:srgbClr val="99CC00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6">
        <a:dk1>
          <a:srgbClr val="006699"/>
        </a:dk1>
        <a:lt1>
          <a:srgbClr val="FFFFFF"/>
        </a:lt1>
        <a:dk2>
          <a:srgbClr val="009999"/>
        </a:dk2>
        <a:lt2>
          <a:srgbClr val="FFFFCC"/>
        </a:lt2>
        <a:accent1>
          <a:srgbClr val="47B6B9"/>
        </a:accent1>
        <a:accent2>
          <a:srgbClr val="C6A854"/>
        </a:accent2>
        <a:accent3>
          <a:srgbClr val="AACACA"/>
        </a:accent3>
        <a:accent4>
          <a:srgbClr val="DADADA"/>
        </a:accent4>
        <a:accent5>
          <a:srgbClr val="B1D7D9"/>
        </a:accent5>
        <a:accent6>
          <a:srgbClr val="B3984B"/>
        </a:accent6>
        <a:hlink>
          <a:srgbClr val="46904B"/>
        </a:hlink>
        <a:folHlink>
          <a:srgbClr val="003366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Designs\MTFUJI.POT</Template>
  <TotalTime>12037</TotalTime>
  <Words>288</Words>
  <Application>Microsoft Macintosh PowerPoint</Application>
  <PresentationFormat>画面に合わせる (4:3)</PresentationFormat>
  <Paragraphs>61</Paragraphs>
  <Slides>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3" baseType="lpstr">
      <vt:lpstr>HG正楷書体-PRO</vt:lpstr>
      <vt:lpstr>ＭＳ Ｐゴシック</vt:lpstr>
      <vt:lpstr>ＭＳ Ｐ明朝</vt:lpstr>
      <vt:lpstr>小塚ゴシック Pr6N M</vt:lpstr>
      <vt:lpstr>Arial</vt:lpstr>
      <vt:lpstr>Times New Roman</vt:lpstr>
      <vt:lpstr>Wingdings</vt:lpstr>
      <vt:lpstr>MTFUJI</vt:lpstr>
      <vt:lpstr>Smart Contract-Based Access Control for the Internet of Things</vt:lpstr>
      <vt:lpstr>Background</vt:lpstr>
      <vt:lpstr>Objective</vt:lpstr>
      <vt:lpstr>Originality</vt:lpstr>
      <vt:lpstr>Progress</vt:lpstr>
    </vt:vector>
  </TitlesOfParts>
  <Manager/>
  <Company> 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subject/>
  <dc:creator>NAIST</dc:creator>
  <cp:keywords/>
  <dc:description/>
  <cp:lastModifiedBy>Microsoft Office ユーザー</cp:lastModifiedBy>
  <cp:revision>224</cp:revision>
  <cp:lastPrinted>2018-06-06T04:44:59Z</cp:lastPrinted>
  <dcterms:created xsi:type="dcterms:W3CDTF">2004-02-04T23:54:12Z</dcterms:created>
  <dcterms:modified xsi:type="dcterms:W3CDTF">2018-12-09T03:54:04Z</dcterms:modified>
  <cp:category/>
</cp:coreProperties>
</file>

<file path=docProps/thumbnail.jpeg>
</file>